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8"/>
  </p:notesMasterIdLst>
  <p:handoutMasterIdLst>
    <p:handoutMasterId r:id="rId9"/>
  </p:handoutMasterIdLst>
  <p:sldIdLst>
    <p:sldId id="289" r:id="rId2"/>
    <p:sldId id="274" r:id="rId3"/>
    <p:sldId id="291" r:id="rId4"/>
    <p:sldId id="300" r:id="rId5"/>
    <p:sldId id="301" r:id="rId6"/>
    <p:sldId id="293" r:id="rId7"/>
  </p:sldIdLst>
  <p:sldSz cx="9144000" cy="5143500" type="screen16x9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108" userDrawn="1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36"/>
    <a:srgbClr val="A12B2F"/>
    <a:srgbClr val="005F9C"/>
    <a:srgbClr val="C0C0C0"/>
    <a:srgbClr val="BEBEBE"/>
    <a:srgbClr val="0082CA"/>
    <a:srgbClr val="0B1F8F"/>
    <a:srgbClr val="ECAA00"/>
    <a:srgbClr val="76777B"/>
    <a:srgbClr val="006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4" autoAdjust="0"/>
    <p:restoredTop sz="71702" autoAdjust="0"/>
  </p:normalViewPr>
  <p:slideViewPr>
    <p:cSldViewPr snapToGrid="0" showGuides="1">
      <p:cViewPr varScale="1">
        <p:scale>
          <a:sx n="109" d="100"/>
          <a:sy n="109" d="100"/>
        </p:scale>
        <p:origin x="1770" y="108"/>
      </p:cViewPr>
      <p:guideLst>
        <p:guide orient="horz" pos="271"/>
        <p:guide orient="horz" pos="3108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r">
              <a:defRPr sz="1200"/>
            </a:lvl1pPr>
          </a:lstStyle>
          <a:p>
            <a:fld id="{43F3AC07-D939-554C-BF43-C6C83A87C28F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r">
              <a:defRPr sz="1200"/>
            </a:lvl1pPr>
          </a:lstStyle>
          <a:p>
            <a:fld id="{A82525A3-704D-B847-9198-9AEA0263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8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87" tIns="46244" rIns="92487" bIns="462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87" tIns="46244" rIns="92487" bIns="462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1804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1804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6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Scanning Mobility Particle Sizer  - Spectrometry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84924-3EA4-4C0F-AE64-15FBFC0252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10" name="Picture 9" descr="C:\Users\amiesen\Desktop\anlrgbppt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4" y="4562475"/>
            <a:ext cx="1414383" cy="5095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9" y="4633656"/>
            <a:ext cx="2884623" cy="33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64995" y="4510615"/>
            <a:ext cx="3711039" cy="213783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C:\Users\amiesen\Desktop\anlrgbppt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4" y="4562475"/>
            <a:ext cx="1414383" cy="5095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9" y="4633656"/>
            <a:ext cx="2884623" cy="33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2145"/>
            <a:ext cx="8372901" cy="381779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169894"/>
            <a:ext cx="8372901" cy="3555534"/>
          </a:xfrm>
        </p:spPr>
        <p:txBody>
          <a:bodyPr/>
          <a:lstStyle>
            <a:lvl1pPr>
              <a:defRPr baseline="0"/>
            </a:lvl1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1026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-107576" y="4816435"/>
            <a:ext cx="457200" cy="13716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rgbClr val="005F9C">
              <a:alpha val="91000"/>
            </a:srgb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rgbClr val="005F9C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132976"/>
            <a:ext cx="3729481" cy="153061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2275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9441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1" name="Picture 10" descr="C:\Users\amiesen\Desktop\anlrgbpptlogo.png"/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81" y="4785717"/>
            <a:ext cx="2090817" cy="24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8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156" userDrawn="1">
          <p15:clr>
            <a:srgbClr val="F26B43"/>
          </p15:clr>
        </p15:guide>
        <p15:guide id="4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49" y="82145"/>
            <a:ext cx="8372901" cy="621711"/>
          </a:xfrm>
        </p:spPr>
        <p:txBody>
          <a:bodyPr anchor="t"/>
          <a:lstStyle/>
          <a:p>
            <a:r>
              <a:rPr lang="en-US" b="0" dirty="0"/>
              <a:t>Strategy: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90" y="241824"/>
            <a:ext cx="6472053" cy="417316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013B5E-27F5-48E9-A8BE-6BB0E1427411}"/>
              </a:ext>
            </a:extLst>
          </p:cNvPr>
          <p:cNvSpPr/>
          <p:nvPr/>
        </p:nvSpPr>
        <p:spPr>
          <a:xfrm>
            <a:off x="2678087" y="4805824"/>
            <a:ext cx="19543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M. Stan </a:t>
            </a:r>
            <a:r>
              <a:rPr lang="en-US" sz="9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al.,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2019, in preparation</a:t>
            </a:r>
            <a:endParaRPr lang="en-US" sz="900" u="sng" dirty="0"/>
          </a:p>
        </p:txBody>
      </p:sp>
    </p:spTree>
    <p:extLst>
      <p:ext uri="{BB962C8B-B14F-4D97-AF65-F5344CB8AC3E}">
        <p14:creationId xmlns:p14="http://schemas.microsoft.com/office/powerpoint/2010/main" val="47275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593" y="70642"/>
            <a:ext cx="7355020" cy="360695"/>
          </a:xfrm>
        </p:spPr>
        <p:txBody>
          <a:bodyPr anchor="t"/>
          <a:lstStyle/>
          <a:p>
            <a:r>
              <a:rPr lang="en-US" b="0" dirty="0" smtClean="0"/>
              <a:t>FY19 Team and Accomplishments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029" y="2045807"/>
            <a:ext cx="156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Marius Stan (AMD)</a:t>
            </a:r>
            <a:br>
              <a:rPr lang="en-US" sz="1200" dirty="0" smtClean="0"/>
            </a:br>
            <a:r>
              <a:rPr lang="en-US" sz="1200" dirty="0" err="1" smtClean="0"/>
              <a:t>PI,Thermo</a:t>
            </a:r>
            <a:r>
              <a:rPr lang="en-US" sz="1200" dirty="0" smtClean="0"/>
              <a:t>, ML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3283" r="7294" b="15606"/>
          <a:stretch/>
        </p:blipFill>
        <p:spPr>
          <a:xfrm>
            <a:off x="592305" y="863303"/>
            <a:ext cx="801457" cy="1100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1283" r="9526" b="18927"/>
          <a:stretch/>
        </p:blipFill>
        <p:spPr>
          <a:xfrm>
            <a:off x="1987471" y="825595"/>
            <a:ext cx="908399" cy="1138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0758" y="2054311"/>
            <a:ext cx="169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Noah </a:t>
            </a:r>
            <a:r>
              <a:rPr lang="en-US" sz="1200" dirty="0" err="1" smtClean="0"/>
              <a:t>Pauson</a:t>
            </a:r>
            <a:r>
              <a:rPr lang="en-US" sz="1200" dirty="0" smtClean="0"/>
              <a:t> (AMD)</a:t>
            </a:r>
            <a:br>
              <a:rPr lang="en-US" sz="1200" dirty="0" smtClean="0"/>
            </a:br>
            <a:r>
              <a:rPr lang="en-US" sz="1200" dirty="0" smtClean="0"/>
              <a:t>ML, Bayesian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094155" y="2045807"/>
            <a:ext cx="159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Roberto Torelli (ES)</a:t>
            </a:r>
            <a:br>
              <a:rPr lang="en-US" sz="1200" dirty="0" smtClean="0"/>
            </a:br>
            <a:r>
              <a:rPr lang="en-US" sz="1200" dirty="0" smtClean="0"/>
              <a:t>CFD</a:t>
            </a:r>
            <a:endParaRPr lang="en-US" sz="1200" dirty="0"/>
          </a:p>
        </p:txBody>
      </p:sp>
      <p:pic>
        <p:nvPicPr>
          <p:cNvPr id="1026" name="Picture 2" descr="Image result for roberto torrelli an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6" r="10994"/>
          <a:stretch/>
        </p:blipFill>
        <p:spPr bwMode="auto">
          <a:xfrm>
            <a:off x="3346040" y="798652"/>
            <a:ext cx="864292" cy="120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8877" y="4262920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Joe Libera (AMD)</a:t>
            </a:r>
            <a:br>
              <a:rPr lang="en-US" sz="1200" dirty="0" smtClean="0"/>
            </a:br>
            <a:r>
              <a:rPr lang="en-US" sz="1200" dirty="0" smtClean="0"/>
              <a:t>Flame Spray Pyrolysis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607553" y="2021090"/>
            <a:ext cx="122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Pinaki Pal (ES)</a:t>
            </a:r>
            <a:br>
              <a:rPr lang="en-US" sz="1200" dirty="0" smtClean="0"/>
            </a:br>
            <a:r>
              <a:rPr lang="en-US" sz="1200" dirty="0" smtClean="0"/>
              <a:t>CFD, </a:t>
            </a:r>
            <a:r>
              <a:rPr lang="en-US" sz="1200" dirty="0" err="1" smtClean="0"/>
              <a:t>Thermo</a:t>
            </a:r>
            <a:endParaRPr lang="en-US" sz="1200" dirty="0"/>
          </a:p>
        </p:txBody>
      </p:sp>
      <p:pic>
        <p:nvPicPr>
          <p:cNvPr id="1030" name="Picture 6" descr="https://www.anl.gov/sites/www/files/styles/profile_teaser_square_350px/public/Pinaki%20Pal_2.jpg?itok=f8aHr6M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9557"/>
          <a:stretch/>
        </p:blipFill>
        <p:spPr bwMode="auto">
          <a:xfrm>
            <a:off x="4863103" y="817427"/>
            <a:ext cx="811299" cy="116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75091" t="4208" r="15013" b="72520"/>
          <a:stretch/>
        </p:blipFill>
        <p:spPr>
          <a:xfrm>
            <a:off x="580669" y="2864551"/>
            <a:ext cx="837908" cy="12543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/>
          <a:srcRect l="20434" r="21503" b="20635"/>
          <a:stretch/>
        </p:blipFill>
        <p:spPr>
          <a:xfrm>
            <a:off x="1972931" y="2872248"/>
            <a:ext cx="912024" cy="124663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1493" y="4255924"/>
            <a:ext cx="163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Robert </a:t>
            </a:r>
            <a:r>
              <a:rPr lang="en-US" sz="1200" dirty="0" err="1" smtClean="0"/>
              <a:t>Trenter</a:t>
            </a:r>
            <a:r>
              <a:rPr lang="en-US" sz="1200" dirty="0" smtClean="0"/>
              <a:t> (CSE)</a:t>
            </a:r>
            <a:br>
              <a:rPr lang="en-US" sz="1200" dirty="0" smtClean="0"/>
            </a:br>
            <a:r>
              <a:rPr lang="en-US" sz="1200" dirty="0" smtClean="0"/>
              <a:t>Thermo-Chem.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453055" y="4287227"/>
            <a:ext cx="19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Debolina</a:t>
            </a:r>
            <a:r>
              <a:rPr lang="en-US" sz="1200" dirty="0" smtClean="0"/>
              <a:t> </a:t>
            </a:r>
            <a:r>
              <a:rPr lang="en-US" sz="1200" dirty="0" err="1" smtClean="0"/>
              <a:t>Dasgupta</a:t>
            </a:r>
            <a:r>
              <a:rPr lang="en-US" sz="1200" dirty="0" smtClean="0"/>
              <a:t> (ES) CFD</a:t>
            </a:r>
            <a:endParaRPr lang="en-US" sz="1200" dirty="0"/>
          </a:p>
        </p:txBody>
      </p:sp>
      <p:pic>
        <p:nvPicPr>
          <p:cNvPr id="1032" name="Picture 8" descr="http://www.sandbox.comblab.gatech.edu/wp-content/uploads/2017/02/Dasgupta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2" y="2891019"/>
            <a:ext cx="968573" cy="12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26134" r="22215" b="25978"/>
          <a:stretch/>
        </p:blipFill>
        <p:spPr>
          <a:xfrm>
            <a:off x="6505409" y="2872248"/>
            <a:ext cx="881578" cy="125597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97138" y="4267926"/>
            <a:ext cx="1494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Sibendu Som (ES)</a:t>
            </a:r>
            <a:br>
              <a:rPr lang="en-US" sz="1200" dirty="0" smtClean="0"/>
            </a:br>
            <a:r>
              <a:rPr lang="en-US" sz="1200" dirty="0" smtClean="0"/>
              <a:t>CFD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/>
          <a:srcRect l="11172" r="10817" b="-1451"/>
          <a:stretch/>
        </p:blipFill>
        <p:spPr>
          <a:xfrm>
            <a:off x="7922821" y="2872249"/>
            <a:ext cx="916507" cy="124663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562125" y="4262920"/>
            <a:ext cx="1592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Nicola Ferrier (MCS)</a:t>
            </a:r>
            <a:br>
              <a:rPr lang="en-US" sz="1200" dirty="0" smtClean="0"/>
            </a:br>
            <a:r>
              <a:rPr lang="en-US" sz="1200" dirty="0" smtClean="0"/>
              <a:t>computer vision</a:t>
            </a:r>
            <a:endParaRPr 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2"/>
          <a:srcRect l="12846" r="14841"/>
          <a:stretch/>
        </p:blipFill>
        <p:spPr>
          <a:xfrm>
            <a:off x="6185302" y="824000"/>
            <a:ext cx="807803" cy="11417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674403" y="2030173"/>
            <a:ext cx="1697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Elise Jennings (LCF)</a:t>
            </a:r>
            <a:br>
              <a:rPr lang="en-US" sz="1200" dirty="0" smtClean="0"/>
            </a:br>
            <a:r>
              <a:rPr lang="en-US" sz="1200" dirty="0" smtClean="0"/>
              <a:t>Bayesian Statistics</a:t>
            </a:r>
            <a:endParaRPr lang="en-US" sz="12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3"/>
          <a:srcRect l="22231" r="7497" b="12889"/>
          <a:stretch/>
        </p:blipFill>
        <p:spPr>
          <a:xfrm>
            <a:off x="7718567" y="832307"/>
            <a:ext cx="905777" cy="11417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225773" y="2028990"/>
            <a:ext cx="194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Venkat Vishwanath (LCF)</a:t>
            </a:r>
            <a:br>
              <a:rPr lang="en-US" sz="1200" dirty="0" smtClean="0"/>
            </a:br>
            <a:r>
              <a:rPr lang="en-US" sz="1200" dirty="0" smtClean="0"/>
              <a:t>ML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3097634" y="4264428"/>
            <a:ext cx="14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Travis Sikes (CSE)</a:t>
            </a:r>
            <a:br>
              <a:rPr lang="en-US" sz="1200" dirty="0" smtClean="0"/>
            </a:br>
            <a:r>
              <a:rPr lang="en-US" sz="1200" dirty="0" smtClean="0"/>
              <a:t>Thermo-Chem.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681187" y="2545576"/>
            <a:ext cx="1184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</a:rPr>
              <a:t>Collaborators</a:t>
            </a:r>
            <a:endParaRPr 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35658" y="501849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</a:rPr>
              <a:t>Investigators</a:t>
            </a:r>
            <a:endParaRPr 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4"/>
          <a:srcRect l="13791" r="10078"/>
          <a:stretch/>
        </p:blipFill>
        <p:spPr>
          <a:xfrm>
            <a:off x="3356672" y="2893087"/>
            <a:ext cx="933195" cy="122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7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49" y="82145"/>
            <a:ext cx="8372901" cy="621711"/>
          </a:xfrm>
        </p:spPr>
        <p:txBody>
          <a:bodyPr anchor="t"/>
          <a:lstStyle/>
          <a:p>
            <a:r>
              <a:rPr lang="en-US" b="0" dirty="0" smtClean="0"/>
              <a:t>Key Technical Milestones (</a:t>
            </a:r>
            <a:r>
              <a:rPr lang="en-US" b="0" cap="none" dirty="0" smtClean="0"/>
              <a:t>cont.)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49624" y="1138174"/>
            <a:ext cx="8612793" cy="3593776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173038" indent="-173038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515" y="421290"/>
            <a:ext cx="831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 and test simplified CFD model (3/31/2019, completed)</a:t>
            </a:r>
            <a:endParaRPr lang="en-US" dirty="0"/>
          </a:p>
          <a:p>
            <a:r>
              <a:rPr lang="en-US" dirty="0" smtClean="0"/>
              <a:t>Impact: </a:t>
            </a:r>
            <a:r>
              <a:rPr lang="en-US" u="sng" dirty="0"/>
              <a:t>N</a:t>
            </a:r>
            <a:r>
              <a:rPr lang="en-US" u="sng" dirty="0" smtClean="0"/>
              <a:t>ew CFD capability at ANL</a:t>
            </a:r>
            <a:r>
              <a:rPr lang="en-US" dirty="0" smtClean="0"/>
              <a:t>, validated against pilot flame simulation [1]</a:t>
            </a:r>
            <a:endParaRPr lang="en-US" u="sng" dirty="0"/>
          </a:p>
        </p:txBody>
      </p:sp>
      <p:sp>
        <p:nvSpPr>
          <p:cNvPr id="3" name="Rectangle 2"/>
          <p:cNvSpPr/>
          <p:nvPr/>
        </p:nvSpPr>
        <p:spPr>
          <a:xfrm>
            <a:off x="2661945" y="4766957"/>
            <a:ext cx="3676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sz="1400" i="1" dirty="0" err="1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Weisse</a:t>
            </a:r>
            <a:r>
              <a:rPr lang="en-US" sz="1400" i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al., Proc. Combust. Institute (</a:t>
            </a:r>
            <a:r>
              <a:rPr lang="en-US" sz="1400" i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2015)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4515" y="1043000"/>
            <a:ext cx="8618131" cy="3776529"/>
            <a:chOff x="244515" y="867566"/>
            <a:chExt cx="8754149" cy="3951964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49624" y="1138174"/>
              <a:ext cx="8612793" cy="3593776"/>
            </a:xfrm>
            <a:prstGeom prst="rect">
              <a:avLst/>
            </a:prstGeom>
          </p:spPr>
          <p:txBody>
            <a:bodyPr vert="horz" lIns="91440" tIns="91440" rIns="91440" bIns="91440" rtlCol="0">
              <a:noAutofit/>
            </a:bodyPr>
            <a:lstStyle>
              <a:lvl1pPr marL="173038" indent="-173038" algn="l" defTabSz="457200" rtl="0" eaLnBrk="1" latinLnBrk="0" hangingPunct="1">
                <a:spcBef>
                  <a:spcPts val="1200"/>
                </a:spcBef>
                <a:spcAft>
                  <a:spcPts val="0"/>
                </a:spcAft>
                <a:buFont typeface="Wingdings" pitchFamily="2" charset="2"/>
                <a:buChar char="§"/>
                <a:defRPr sz="1800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20700" indent="-236538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–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3275" indent="-187325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87438" indent="-171450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–"/>
                <a:defRPr sz="16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71600" indent="-171450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»"/>
                <a:defRPr sz="16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22" y="1195990"/>
              <a:ext cx="2469727" cy="353595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446" y="3049270"/>
              <a:ext cx="2639617" cy="1601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81" y="1231142"/>
              <a:ext cx="2837242" cy="1733641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3860164" y="1509992"/>
              <a:ext cx="164592" cy="356128"/>
            </a:xfrm>
            <a:prstGeom prst="straightConnector1">
              <a:avLst/>
            </a:prstGeom>
            <a:ln>
              <a:solidFill>
                <a:srgbClr val="0B1F8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640708" y="2404808"/>
              <a:ext cx="219456" cy="128824"/>
            </a:xfrm>
            <a:prstGeom prst="straightConnector1">
              <a:avLst/>
            </a:prstGeom>
            <a:ln>
              <a:solidFill>
                <a:srgbClr val="0B1F8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91989" y="1330380"/>
              <a:ext cx="11064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rgbClr val="0B1F8F"/>
                  </a:solidFill>
                </a:rPr>
                <a:t>Dip in temperature</a:t>
              </a:r>
              <a:endParaRPr lang="en-US" sz="800" b="1" dirty="0">
                <a:solidFill>
                  <a:srgbClr val="0B1F8F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4216770" y="1779145"/>
              <a:ext cx="196333" cy="13210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4060611" y="2254914"/>
              <a:ext cx="273835" cy="224194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228355" y="1889692"/>
              <a:ext cx="1489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chemeClr val="accent4">
                      <a:lumMod val="75000"/>
                    </a:schemeClr>
                  </a:solidFill>
                </a:rPr>
                <a:t>Sharp increase followed by plateauing</a:t>
              </a:r>
              <a:endParaRPr lang="en-US" sz="8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029" y="1211576"/>
              <a:ext cx="1585670" cy="360485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699" y="1211576"/>
              <a:ext cx="1366232" cy="360795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960363" y="1030638"/>
              <a:ext cx="15681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SiO</a:t>
              </a:r>
              <a:r>
                <a:rPr lang="en-US" sz="1000" b="1" baseline="-25000" dirty="0" smtClean="0"/>
                <a:t>2</a:t>
              </a:r>
              <a:r>
                <a:rPr lang="en-US" sz="1000" b="1" dirty="0" smtClean="0"/>
                <a:t> mass fraction [-]</a:t>
              </a:r>
              <a:endParaRPr lang="en-US" sz="10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94778" y="867566"/>
              <a:ext cx="16038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Particle number density [1/m</a:t>
              </a:r>
              <a:r>
                <a:rPr lang="en-US" sz="1000" b="1" baseline="30000" dirty="0" smtClean="0"/>
                <a:t>3</a:t>
              </a:r>
              <a:r>
                <a:rPr lang="en-US" sz="1000" b="1" dirty="0" smtClean="0"/>
                <a:t>]</a:t>
              </a:r>
              <a:endParaRPr lang="en-US" sz="1000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4515" y="2576543"/>
              <a:ext cx="668345" cy="167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700" b="1" dirty="0" smtClean="0">
                  <a:solidFill>
                    <a:srgbClr val="000000"/>
                  </a:solidFill>
                </a:rPr>
                <a:t>Temperature</a:t>
              </a:r>
              <a:br>
                <a:rPr lang="en-US" sz="700" b="1" dirty="0" smtClean="0">
                  <a:solidFill>
                    <a:srgbClr val="000000"/>
                  </a:solidFill>
                </a:rPr>
              </a:br>
              <a:r>
                <a:rPr lang="en-US" sz="700" b="1" dirty="0" smtClean="0">
                  <a:solidFill>
                    <a:srgbClr val="000000"/>
                  </a:solidFill>
                </a:rPr>
                <a:t> [K]</a:t>
              </a:r>
              <a:endParaRPr lang="en-US" sz="700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04970" y="2127516"/>
              <a:ext cx="668345" cy="3480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700" b="1" dirty="0" smtClean="0">
                  <a:solidFill>
                    <a:srgbClr val="000000"/>
                  </a:solidFill>
                </a:rPr>
                <a:t>Droplet velocity magnitude</a:t>
              </a:r>
              <a:br>
                <a:rPr lang="en-US" sz="700" b="1" dirty="0" smtClean="0">
                  <a:solidFill>
                    <a:srgbClr val="000000"/>
                  </a:solidFill>
                </a:rPr>
              </a:br>
              <a:r>
                <a:rPr lang="en-US" sz="700" b="1" dirty="0" smtClean="0">
                  <a:solidFill>
                    <a:srgbClr val="000000"/>
                  </a:solidFill>
                </a:rPr>
                <a:t> [m/s]</a:t>
              </a:r>
              <a:endParaRPr lang="en-US" sz="7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30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49" y="82145"/>
            <a:ext cx="8372901" cy="621711"/>
          </a:xfrm>
        </p:spPr>
        <p:txBody>
          <a:bodyPr anchor="t"/>
          <a:lstStyle/>
          <a:p>
            <a:r>
              <a:rPr lang="en-US" b="0" dirty="0" smtClean="0"/>
              <a:t>Key Technical </a:t>
            </a:r>
            <a:r>
              <a:rPr lang="en-US" b="0" dirty="0" err="1" smtClean="0"/>
              <a:t>MilestoneS</a:t>
            </a:r>
            <a:r>
              <a:rPr lang="en-US" b="0" dirty="0" smtClean="0"/>
              <a:t> (</a:t>
            </a:r>
            <a:r>
              <a:rPr lang="en-US" b="0" cap="none" dirty="0" smtClean="0"/>
              <a:t>cont</a:t>
            </a:r>
            <a:r>
              <a:rPr lang="en-US" b="0" dirty="0" smtClean="0"/>
              <a:t>.) 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623" y="465175"/>
            <a:ext cx="8758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 and test simplified CFD model (3/31/2019, completed)</a:t>
            </a:r>
            <a:endParaRPr lang="en-US" dirty="0"/>
          </a:p>
          <a:p>
            <a:r>
              <a:rPr lang="en-US" dirty="0"/>
              <a:t>Impact: </a:t>
            </a:r>
            <a:r>
              <a:rPr lang="en-US" u="sng" dirty="0" smtClean="0"/>
              <a:t>New 3D CFD simulation capability to improve understanding of FSP at MERF facility and generate more data for ML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556F7-F086-46B7-B07B-5D827D94B2FF}"/>
              </a:ext>
            </a:extLst>
          </p:cNvPr>
          <p:cNvSpPr txBox="1"/>
          <p:nvPr/>
        </p:nvSpPr>
        <p:spPr>
          <a:xfrm>
            <a:off x="860698" y="4231266"/>
            <a:ext cx="386793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Schematic of the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FSP reactor setup</a:t>
            </a:r>
            <a:endParaRPr lang="en-US" sz="1400" dirty="0">
              <a:solidFill>
                <a:schemeClr val="tx1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25" name="Picture 24" descr="C:\Users\ddasgupta\Pictures\meh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0" y="1494536"/>
            <a:ext cx="8652653" cy="265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013B5E-27F5-48E9-A8BE-6BB0E1427411}"/>
              </a:ext>
            </a:extLst>
          </p:cNvPr>
          <p:cNvSpPr/>
          <p:nvPr/>
        </p:nvSpPr>
        <p:spPr>
          <a:xfrm>
            <a:off x="3752704" y="4816435"/>
            <a:ext cx="25394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Dasgupta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al.,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2019, in preparation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556F7-F086-46B7-B07B-5D827D94B2FF}"/>
              </a:ext>
            </a:extLst>
          </p:cNvPr>
          <p:cNvSpPr txBox="1"/>
          <p:nvPr/>
        </p:nvSpPr>
        <p:spPr>
          <a:xfrm>
            <a:off x="5137400" y="4213645"/>
            <a:ext cx="452780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Sample results for pilot flame stabilization</a:t>
            </a:r>
            <a:endParaRPr lang="en-US" sz="1400" dirty="0">
              <a:solidFill>
                <a:schemeClr val="tx1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3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49" y="82145"/>
            <a:ext cx="8372901" cy="621711"/>
          </a:xfrm>
        </p:spPr>
        <p:txBody>
          <a:bodyPr anchor="t"/>
          <a:lstStyle/>
          <a:p>
            <a:r>
              <a:rPr lang="en-US" b="0" dirty="0" smtClean="0"/>
              <a:t>Key Technical </a:t>
            </a:r>
            <a:r>
              <a:rPr lang="en-US" b="0" dirty="0" err="1" smtClean="0"/>
              <a:t>MilestoneS</a:t>
            </a:r>
            <a:r>
              <a:rPr lang="en-US" b="0" dirty="0" smtClean="0"/>
              <a:t> (</a:t>
            </a:r>
            <a:r>
              <a:rPr lang="en-US" b="0" cap="none" dirty="0" smtClean="0"/>
              <a:t>cont</a:t>
            </a:r>
            <a:r>
              <a:rPr lang="en-US" b="0" dirty="0" smtClean="0"/>
              <a:t>.) 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623" y="465175"/>
            <a:ext cx="8758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 and test simplified CFD model (3/31/2019, completed)</a:t>
            </a:r>
            <a:endParaRPr lang="en-US" dirty="0"/>
          </a:p>
          <a:p>
            <a:r>
              <a:rPr lang="en-US" dirty="0"/>
              <a:t>Impact: </a:t>
            </a:r>
            <a:r>
              <a:rPr lang="en-US" u="sng" dirty="0" smtClean="0"/>
              <a:t>New 3D CFD simulation capability to improve understanding of FSP at MERF facility and generate more data for ML</a:t>
            </a:r>
            <a:endParaRPr lang="en-US" u="sn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013B5E-27F5-48E9-A8BE-6BB0E1427411}"/>
              </a:ext>
            </a:extLst>
          </p:cNvPr>
          <p:cNvSpPr/>
          <p:nvPr/>
        </p:nvSpPr>
        <p:spPr>
          <a:xfrm>
            <a:off x="3752704" y="4816435"/>
            <a:ext cx="25394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Dasgupta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al.,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2019, in preparation</a:t>
            </a:r>
            <a:endParaRPr lang="en-US" sz="1050" dirty="0"/>
          </a:p>
        </p:txBody>
      </p:sp>
      <p:pic>
        <p:nvPicPr>
          <p:cNvPr id="3" name="VOFT9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927" y="1545336"/>
            <a:ext cx="4526288" cy="25864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24261" y="1629336"/>
            <a:ext cx="3919155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/>
              <a:t>Detailed Volume of Fluids (VOF) simulations performed for the MERF burner</a:t>
            </a:r>
          </a:p>
          <a:p>
            <a:pPr lvl="1" indent="-285750">
              <a:buFont typeface="Wingdings" panose="05000000000000000000" pitchFamily="2" charset="2"/>
              <a:buChar char="q"/>
            </a:pPr>
            <a:r>
              <a:rPr lang="en-US" sz="1200" dirty="0" smtClean="0"/>
              <a:t>Provides new insights into the primary breakup mechanism of precursor/solvent mixture</a:t>
            </a:r>
          </a:p>
          <a:p>
            <a:pPr lvl="1" indent="-285750">
              <a:buFont typeface="Wingdings" panose="05000000000000000000" pitchFamily="2" charset="2"/>
              <a:buChar char="q"/>
            </a:pPr>
            <a:r>
              <a:rPr lang="en-US" sz="1200" dirty="0" smtClean="0"/>
              <a:t>Used to estimate the droplet size distribution for initializing the </a:t>
            </a:r>
            <a:r>
              <a:rPr lang="en-US" sz="1200" dirty="0"/>
              <a:t>L</a:t>
            </a:r>
            <a:r>
              <a:rPr lang="en-US" sz="1200" dirty="0" smtClean="0"/>
              <a:t>agrangian spray model used in RANS simulations </a:t>
            </a:r>
            <a:endParaRPr lang="en-US" sz="1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253926" y="3234372"/>
          <a:ext cx="365982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928">
                  <a:extLst>
                    <a:ext uri="{9D8B030D-6E8A-4147-A177-3AD203B41FA5}">
                      <a16:colId xmlns:a16="http://schemas.microsoft.com/office/drawing/2014/main" val="2036682773"/>
                    </a:ext>
                  </a:extLst>
                </a:gridCol>
                <a:gridCol w="862965">
                  <a:extLst>
                    <a:ext uri="{9D8B030D-6E8A-4147-A177-3AD203B41FA5}">
                      <a16:colId xmlns:a16="http://schemas.microsoft.com/office/drawing/2014/main" val="496057646"/>
                    </a:ext>
                  </a:extLst>
                </a:gridCol>
                <a:gridCol w="862965">
                  <a:extLst>
                    <a:ext uri="{9D8B030D-6E8A-4147-A177-3AD203B41FA5}">
                      <a16:colId xmlns:a16="http://schemas.microsoft.com/office/drawing/2014/main" val="3565388973"/>
                    </a:ext>
                  </a:extLst>
                </a:gridCol>
                <a:gridCol w="862965">
                  <a:extLst>
                    <a:ext uri="{9D8B030D-6E8A-4147-A177-3AD203B41FA5}">
                      <a16:colId xmlns:a16="http://schemas.microsoft.com/office/drawing/2014/main" val="3739132436"/>
                    </a:ext>
                  </a:extLst>
                </a:gridCol>
              </a:tblGrid>
              <a:tr h="190093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 smtClean="0"/>
                        <a:t>α</a:t>
                      </a:r>
                      <a:r>
                        <a:rPr lang="en-US" sz="1200" dirty="0" smtClean="0"/>
                        <a:t> </a:t>
                      </a:r>
                      <a:r>
                        <a:rPr lang="el-GR" sz="1200" dirty="0" smtClean="0"/>
                        <a:t>≤</a:t>
                      </a:r>
                      <a:r>
                        <a:rPr lang="en-US" sz="1200" dirty="0" smtClean="0"/>
                        <a:t> 0.5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 smtClean="0"/>
                        <a:t>α</a:t>
                      </a:r>
                      <a:r>
                        <a:rPr lang="en-US" sz="1200" dirty="0" smtClean="0"/>
                        <a:t> </a:t>
                      </a:r>
                      <a:r>
                        <a:rPr lang="el-GR" sz="1200" dirty="0" smtClean="0"/>
                        <a:t>≤</a:t>
                      </a:r>
                      <a:r>
                        <a:rPr lang="en-US" sz="1200" dirty="0" smtClean="0"/>
                        <a:t> 0.7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200" dirty="0" smtClean="0"/>
                        <a:t>α</a:t>
                      </a:r>
                      <a:r>
                        <a:rPr lang="en-US" sz="1200" dirty="0" smtClean="0"/>
                        <a:t> </a:t>
                      </a:r>
                      <a:r>
                        <a:rPr lang="el-GR" sz="1200" dirty="0" smtClean="0"/>
                        <a:t>≤</a:t>
                      </a:r>
                      <a:r>
                        <a:rPr lang="en-US" sz="1200" dirty="0" smtClean="0"/>
                        <a:t> 0.9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474536303"/>
                  </a:ext>
                </a:extLst>
              </a:tr>
              <a:tr h="3093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Overall SMD</a:t>
                      </a:r>
                      <a:r>
                        <a:rPr lang="en-US" sz="1200" b="1" baseline="30000" dirty="0" smtClean="0"/>
                        <a:t>*</a:t>
                      </a:r>
                      <a:r>
                        <a:rPr lang="en-US" sz="1200" b="1" dirty="0" smtClean="0"/>
                        <a:t/>
                      </a:r>
                      <a:br>
                        <a:rPr lang="en-US" sz="1200" b="1" dirty="0" smtClean="0"/>
                      </a:br>
                      <a:r>
                        <a:rPr lang="en-US" sz="1200" b="1" dirty="0" smtClean="0"/>
                        <a:t>[µm]</a:t>
                      </a:r>
                      <a:endParaRPr lang="en-US" sz="1200" b="1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22.0</a:t>
                      </a:r>
                      <a:endParaRPr 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22.5</a:t>
                      </a:r>
                      <a:endParaRPr 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25.0</a:t>
                      </a:r>
                      <a:endParaRPr lang="en-US" sz="12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9724721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341545" y="4248408"/>
            <a:ext cx="3766107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smtClean="0"/>
              <a:t>Based on different threshold values for gas volume fraction (</a:t>
            </a:r>
            <a:r>
              <a:rPr lang="el-GR" sz="1400" baseline="30000" smtClean="0"/>
              <a:t>α</a:t>
            </a:r>
            <a:r>
              <a:rPr lang="en-US" sz="1400" baseline="30000" smtClean="0"/>
              <a:t>) to determine the droplet sizes</a:t>
            </a:r>
            <a:r>
              <a:rPr lang="en-US" sz="1400" smtClean="0"/>
              <a:t> 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5262980" y="4181492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4373"/>
            <a:ext cx="8372901" cy="621711"/>
          </a:xfrm>
        </p:spPr>
        <p:txBody>
          <a:bodyPr anchor="t">
            <a:normAutofit/>
          </a:bodyPr>
          <a:lstStyle/>
          <a:p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FY20 VISION: A 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team of humans and intelligent software has performed a 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real-time 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optimization of a synthesis process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013B5E-27F5-48E9-A8BE-6BB0E1427411}"/>
              </a:ext>
            </a:extLst>
          </p:cNvPr>
          <p:cNvSpPr/>
          <p:nvPr/>
        </p:nvSpPr>
        <p:spPr>
          <a:xfrm>
            <a:off x="3345930" y="4835861"/>
            <a:ext cx="22525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M. Stan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2019, in preparation</a:t>
            </a:r>
            <a:endParaRPr lang="en-US" sz="105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942675" y="1745672"/>
            <a:ext cx="2243802" cy="1898093"/>
            <a:chOff x="7923567" y="2327563"/>
            <a:chExt cx="2991736" cy="2530790"/>
          </a:xfrm>
        </p:grpSpPr>
        <p:sp>
          <p:nvSpPr>
            <p:cNvPr id="8" name="Rectangle 7"/>
            <p:cNvSpPr/>
            <p:nvPr/>
          </p:nvSpPr>
          <p:spPr>
            <a:xfrm>
              <a:off x="7923567" y="2327563"/>
              <a:ext cx="2991736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Machine learning </a:t>
              </a:r>
              <a:b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develops the model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2280" y="3064854"/>
              <a:ext cx="2574312" cy="179349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896585" y="3786962"/>
            <a:ext cx="3074000" cy="1010425"/>
            <a:chOff x="3931191" y="2468957"/>
            <a:chExt cx="4098667" cy="1347233"/>
          </a:xfrm>
        </p:grpSpPr>
        <p:sp>
          <p:nvSpPr>
            <p:cNvPr id="11" name="Rectangle 10"/>
            <p:cNvSpPr/>
            <p:nvPr/>
          </p:nvSpPr>
          <p:spPr>
            <a:xfrm>
              <a:off x="4390970" y="3139082"/>
              <a:ext cx="3343706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Active learning updates</a:t>
              </a:r>
              <a:b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processing parameters</a:t>
              </a:r>
            </a:p>
          </p:txBody>
        </p:sp>
        <p:sp>
          <p:nvSpPr>
            <p:cNvPr id="13" name="Freeform 12"/>
            <p:cNvSpPr/>
            <p:nvPr/>
          </p:nvSpPr>
          <p:spPr>
            <a:xfrm flipV="1">
              <a:off x="3931191" y="2468957"/>
              <a:ext cx="4098667" cy="589517"/>
            </a:xfrm>
            <a:custGeom>
              <a:avLst/>
              <a:gdLst>
                <a:gd name="connsiteX0" fmla="*/ 0 w 3549387"/>
                <a:gd name="connsiteY0" fmla="*/ 43285 h 43285"/>
                <a:gd name="connsiteX1" fmla="*/ 3549387 w 3549387"/>
                <a:gd name="connsiteY1" fmla="*/ 0 h 43285"/>
                <a:gd name="connsiteX0" fmla="*/ 0 w 3549387"/>
                <a:gd name="connsiteY0" fmla="*/ 156838 h 156838"/>
                <a:gd name="connsiteX1" fmla="*/ 3549387 w 3549387"/>
                <a:gd name="connsiteY1" fmla="*/ 113553 h 156838"/>
                <a:gd name="connsiteX0" fmla="*/ 0 w 3549387"/>
                <a:gd name="connsiteY0" fmla="*/ 294650 h 294650"/>
                <a:gd name="connsiteX1" fmla="*/ 3549387 w 3549387"/>
                <a:gd name="connsiteY1" fmla="*/ 251365 h 294650"/>
                <a:gd name="connsiteX0" fmla="*/ 0 w 3549387"/>
                <a:gd name="connsiteY0" fmla="*/ 359112 h 359112"/>
                <a:gd name="connsiteX1" fmla="*/ 3549387 w 3549387"/>
                <a:gd name="connsiteY1" fmla="*/ 315827 h 359112"/>
                <a:gd name="connsiteX0" fmla="*/ 0 w 3549387"/>
                <a:gd name="connsiteY0" fmla="*/ 417828 h 417828"/>
                <a:gd name="connsiteX1" fmla="*/ 3549387 w 3549387"/>
                <a:gd name="connsiteY1" fmla="*/ 374543 h 417828"/>
                <a:gd name="connsiteX0" fmla="*/ 0 w 3549387"/>
                <a:gd name="connsiteY0" fmla="*/ 443677 h 443677"/>
                <a:gd name="connsiteX1" fmla="*/ 3549387 w 3549387"/>
                <a:gd name="connsiteY1" fmla="*/ 400392 h 443677"/>
                <a:gd name="connsiteX0" fmla="*/ 0 w 3549387"/>
                <a:gd name="connsiteY0" fmla="*/ 433629 h 433629"/>
                <a:gd name="connsiteX1" fmla="*/ 3549387 w 3549387"/>
                <a:gd name="connsiteY1" fmla="*/ 390344 h 43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49387" h="433629">
                  <a:moveTo>
                    <a:pt x="0" y="433629"/>
                  </a:moveTo>
                  <a:cubicBezTo>
                    <a:pt x="528441" y="-175971"/>
                    <a:pt x="2966840" y="-98418"/>
                    <a:pt x="3549387" y="390344"/>
                  </a:cubicBezTo>
                </a:path>
              </a:pathLst>
            </a:custGeom>
            <a:noFill/>
            <a:ln w="101600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94080" y="802275"/>
            <a:ext cx="3602456" cy="982531"/>
            <a:chOff x="3893977" y="5700652"/>
            <a:chExt cx="4803275" cy="1310041"/>
          </a:xfrm>
        </p:grpSpPr>
        <p:sp>
          <p:nvSpPr>
            <p:cNvPr id="12" name="Rectangle 11"/>
            <p:cNvSpPr/>
            <p:nvPr/>
          </p:nvSpPr>
          <p:spPr>
            <a:xfrm>
              <a:off x="4070465" y="5700652"/>
              <a:ext cx="462678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Data collection: particle size distributions; phase </a:t>
              </a:r>
              <a:r>
                <a:rPr lang="en-US" sz="135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composition, flame stability </a:t>
              </a:r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4" name="Freeform 13"/>
            <p:cNvSpPr/>
            <p:nvPr/>
          </p:nvSpPr>
          <p:spPr>
            <a:xfrm rot="10800000" flipV="1">
              <a:off x="3893977" y="6452182"/>
              <a:ext cx="4098667" cy="558511"/>
            </a:xfrm>
            <a:custGeom>
              <a:avLst/>
              <a:gdLst>
                <a:gd name="connsiteX0" fmla="*/ 0 w 3549387"/>
                <a:gd name="connsiteY0" fmla="*/ 43285 h 43285"/>
                <a:gd name="connsiteX1" fmla="*/ 3549387 w 3549387"/>
                <a:gd name="connsiteY1" fmla="*/ 0 h 43285"/>
                <a:gd name="connsiteX0" fmla="*/ 0 w 3549387"/>
                <a:gd name="connsiteY0" fmla="*/ 156838 h 156838"/>
                <a:gd name="connsiteX1" fmla="*/ 3549387 w 3549387"/>
                <a:gd name="connsiteY1" fmla="*/ 113553 h 156838"/>
                <a:gd name="connsiteX0" fmla="*/ 0 w 3549387"/>
                <a:gd name="connsiteY0" fmla="*/ 294650 h 294650"/>
                <a:gd name="connsiteX1" fmla="*/ 3549387 w 3549387"/>
                <a:gd name="connsiteY1" fmla="*/ 251365 h 294650"/>
                <a:gd name="connsiteX0" fmla="*/ 0 w 3549387"/>
                <a:gd name="connsiteY0" fmla="*/ 359112 h 359112"/>
                <a:gd name="connsiteX1" fmla="*/ 3549387 w 3549387"/>
                <a:gd name="connsiteY1" fmla="*/ 315827 h 359112"/>
                <a:gd name="connsiteX0" fmla="*/ 0 w 3549387"/>
                <a:gd name="connsiteY0" fmla="*/ 417828 h 417828"/>
                <a:gd name="connsiteX1" fmla="*/ 3549387 w 3549387"/>
                <a:gd name="connsiteY1" fmla="*/ 374543 h 417828"/>
                <a:gd name="connsiteX0" fmla="*/ 0 w 3549387"/>
                <a:gd name="connsiteY0" fmla="*/ 443677 h 443677"/>
                <a:gd name="connsiteX1" fmla="*/ 3549387 w 3549387"/>
                <a:gd name="connsiteY1" fmla="*/ 400392 h 443677"/>
                <a:gd name="connsiteX0" fmla="*/ 0 w 3549387"/>
                <a:gd name="connsiteY0" fmla="*/ 433629 h 433629"/>
                <a:gd name="connsiteX1" fmla="*/ 3549387 w 3549387"/>
                <a:gd name="connsiteY1" fmla="*/ 390344 h 43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49387" h="433629">
                  <a:moveTo>
                    <a:pt x="0" y="433629"/>
                  </a:moveTo>
                  <a:cubicBezTo>
                    <a:pt x="528441" y="-175971"/>
                    <a:pt x="2966840" y="-98418"/>
                    <a:pt x="3549387" y="390344"/>
                  </a:cubicBezTo>
                </a:path>
              </a:pathLst>
            </a:custGeom>
            <a:noFill/>
            <a:ln w="101600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5800" y="1896817"/>
            <a:ext cx="3035732" cy="1778972"/>
            <a:chOff x="914400" y="2529088"/>
            <a:chExt cx="4047642" cy="2371963"/>
          </a:xfrm>
        </p:grpSpPr>
        <p:sp>
          <p:nvSpPr>
            <p:cNvPr id="10" name="Rectangle 9"/>
            <p:cNvSpPr/>
            <p:nvPr/>
          </p:nvSpPr>
          <p:spPr>
            <a:xfrm>
              <a:off x="914400" y="2529088"/>
              <a:ext cx="4047642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Flame Spray Pyrolysis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8339" y="3019288"/>
              <a:ext cx="2995543" cy="188176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314459" y="2056008"/>
            <a:ext cx="2507779" cy="1323341"/>
            <a:chOff x="4419278" y="2741344"/>
            <a:chExt cx="3343705" cy="1764455"/>
          </a:xfrm>
        </p:grpSpPr>
        <p:sp>
          <p:nvSpPr>
            <p:cNvPr id="15" name="Rectangle 14"/>
            <p:cNvSpPr/>
            <p:nvPr/>
          </p:nvSpPr>
          <p:spPr>
            <a:xfrm>
              <a:off x="4419278" y="3767135"/>
              <a:ext cx="334370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Intelligent Python software</a:t>
              </a:r>
              <a:b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drives the optimization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5" r="8751" b="4662"/>
            <a:stretch/>
          </p:blipFill>
          <p:spPr>
            <a:xfrm>
              <a:off x="5588333" y="2741344"/>
              <a:ext cx="829612" cy="914401"/>
            </a:xfrm>
            <a:prstGeom prst="rect">
              <a:avLst/>
            </a:prstGeom>
          </p:spPr>
        </p:pic>
      </p:grpSp>
      <p:sp>
        <p:nvSpPr>
          <p:cNvPr id="23" name="Slide Number Placeholder 4"/>
          <p:cNvSpPr txBox="1">
            <a:spLocks/>
          </p:cNvSpPr>
          <p:nvPr/>
        </p:nvSpPr>
        <p:spPr>
          <a:xfrm>
            <a:off x="6743700" y="4758864"/>
            <a:ext cx="21336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z="900"/>
              <a:pPr/>
              <a:t>6</a:t>
            </a:fld>
            <a:endParaRPr lang="en-US" sz="900" dirty="0"/>
          </a:p>
        </p:txBody>
      </p:sp>
      <p:sp>
        <p:nvSpPr>
          <p:cNvPr id="24" name="Rectangle 23"/>
          <p:cNvSpPr/>
          <p:nvPr/>
        </p:nvSpPr>
        <p:spPr>
          <a:xfrm>
            <a:off x="-25217" y="0"/>
            <a:ext cx="17145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0" numCol="1" anchor="b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" kern="0">
              <a:solidFill>
                <a:srgbClr val="7AB800"/>
              </a:solidFill>
              <a:latin typeface="Arial"/>
            </a:endParaRPr>
          </a:p>
        </p:txBody>
      </p:sp>
      <p:pic>
        <p:nvPicPr>
          <p:cNvPr id="2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882" y="4791843"/>
            <a:ext cx="577067" cy="2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hia-doe-lockup-16x9" id="{DE610ED9-E947-6344-A7AA-FD102E09313D}" vid="{BC1A0326-9432-4C4A-8E99-211D665E7D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uchia-doe-lockup-16x9</Template>
  <TotalTime>8143</TotalTime>
  <Words>402</Words>
  <Application>Microsoft Office PowerPoint</Application>
  <PresentationFormat>On-screen Show (16:9)</PresentationFormat>
  <Paragraphs>69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presentation_16x9</vt:lpstr>
      <vt:lpstr>Strategy:</vt:lpstr>
      <vt:lpstr>FY19 Team and Accomplishments</vt:lpstr>
      <vt:lpstr>Key Technical Milestones (cont.)</vt:lpstr>
      <vt:lpstr>Key Technical MilestoneS (cont.) </vt:lpstr>
      <vt:lpstr>Key Technical MilestoneS (cont.) </vt:lpstr>
      <vt:lpstr>FY20 VISION: A team of humans and intelligent software has performed a real-time optimization of a synthesis process</vt:lpstr>
    </vt:vector>
  </TitlesOfParts>
  <Company>Argonne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KSM</dc:creator>
  <cp:lastModifiedBy>Paulson, Noah Harris</cp:lastModifiedBy>
  <cp:revision>401</cp:revision>
  <cp:lastPrinted>2018-05-03T12:31:45Z</cp:lastPrinted>
  <dcterms:created xsi:type="dcterms:W3CDTF">2018-02-12T17:31:07Z</dcterms:created>
  <dcterms:modified xsi:type="dcterms:W3CDTF">2019-08-15T15:06:20Z</dcterms:modified>
</cp:coreProperties>
</file>